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4F0F6E3-265A-479C-BF1D-C771CACCF2E5}" type="datetimeFigureOut">
              <a:rPr lang="en-US" smtClean="0"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EBEF884-34F2-46B1-BE44-E75D33B8A73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7" y="381000"/>
            <a:ext cx="8229600" cy="1143000"/>
          </a:xfrm>
        </p:spPr>
        <p:txBody>
          <a:bodyPr/>
          <a:lstStyle/>
          <a:p>
            <a:r>
              <a:rPr lang="en-US" dirty="0" smtClean="0"/>
              <a:t>PERSAMAAN &amp; PERBEDAAN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AKUNTANSI</a:t>
            </a:r>
          </a:p>
          <a:p>
            <a:pPr algn="ctr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AKTIVITAS MENDESAIN 	SISTEM PENCATATAN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 MENYIAPKAN LAP KEU ATAS 	DATA YG ADA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3. MENGINTERPRETASIKAN 	LAP.KEUANGAN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4. MEMERIKSA PEKERJAAN PARA 	PEMEGANG PEMBUKUAN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5. SAMA2 AWALNYA MENCAKUP 	PEMBUKUAN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6. MENGANALISIS 	LAP.KEUANGAN SHG HRS 	FAHAM TTG KONSEPNYA</a:t>
            </a:r>
            <a:endParaRPr lang="en-US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PEMBUKUAN</a:t>
            </a:r>
          </a:p>
          <a:p>
            <a:pPr algn="ctr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PEMEGANG PEMBUKUAN 	BERTANGGUNGJAWAB 	ATAS SELURUH 	CATATAN USAHA 	PERUSAHAAN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2.   SEBAGIAN BESAR      	PEKERJAAN 	BERSIFAT 	KLERIKAL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0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63 0.01503 C 0.03107 0.02244 0.02778 0.03654 0.01979 0.03747 C -0.0059 0.04071 -0.22031 0.03192 -0.07882 0.03747 C -0.05035 0.04071 -0.02292 0.04533 0.00573 0.04695 C 0.00712 0.04764 0.00989 0.0488 0.00989 0.0488 " pathEditMode="relative" ptsTypes="AffffA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63 0.01503 C 0.03107 0.02244 0.02778 0.03654 0.01979 0.03747 C -0.0059 0.04071 -0.22031 0.03192 -0.07882 0.03747 C -0.05035 0.04071 -0.02292 0.04533 0.00573 0.04695 C 0.00712 0.04764 0.00989 0.0488 0.00989 0.0488 " pathEditMode="relative" ptsTypes="AffffA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63 0.01503 C 0.03107 0.02244 0.02778 0.03654 0.01979 0.03747 C -0.0059 0.04071 -0.22031 0.03192 -0.07882 0.03747 C -0.05035 0.04071 -0.02292 0.04533 0.00573 0.04695 C 0.00712 0.04764 0.00989 0.0488 0.00989 0.0488 " pathEditMode="relative" ptsTypes="AffffA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63 0.01503 C 0.03107 0.02244 0.02778 0.03654 0.01979 0.03747 C -0.0059 0.04071 -0.22031 0.03192 -0.07882 0.03747 C -0.05035 0.04071 -0.02292 0.04533 0.00573 0.04695 C 0.00712 0.04764 0.00989 0.0488 0.00989 0.0488 " pathEditMode="relative" ptsTypes="AffffA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63 0.01503 C 0.03107 0.02244 0.02778 0.03654 0.01979 0.03747 C -0.0059 0.04071 -0.22031 0.03192 -0.07882 0.03747 C -0.05035 0.04071 -0.02292 0.04533 0.00573 0.04695 C 0.00712 0.04764 0.00989 0.0488 0.00989 0.0488 " pathEditMode="relative" ptsTypes="AffffA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63 0.01503 C 0.03107 0.02244 0.02778 0.03654 0.01979 0.03747 C -0.0059 0.04071 -0.22031 0.03192 -0.07882 0.03747 C -0.05035 0.04071 -0.02292 0.04533 0.00573 0.04695 C 0.00712 0.04764 0.00989 0.0488 0.00989 0.0488 " pathEditMode="relative" ptsTypes="AffffA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AKUNTANSI SEKTOR PUBLIK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FOKU PADA PENCATATAN DAN PELAPORAN TRANSAKSI ORGANISASI PEMERINTAHAN &amp; ORGANISASI NIRLABA LAINNYA</a:t>
            </a:r>
          </a:p>
          <a:p>
            <a:pPr marL="0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CONTOH :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PEMERINTAH PUSAT, PEMDA, RUMAH SAKIT, YAYASAN SOSIAL, PANTI JOMPO, DLL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94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PERUSAHAAN PERSEORANGAN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PERUSAHAAN YG DIMILIKI INDIVIDU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PEMILIK PERUSAHAAN SEBAGAI PEMODAL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B050"/>
                </a:solidFill>
              </a:rPr>
              <a:t>BERTANGGUNGJAWAB PENUH ATAS OPERASI PERUSAHAAN DAN TIDAK TERBATAS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B0F0"/>
                </a:solidFill>
              </a:rPr>
              <a:t>KADANG SULIT DIBEDAKAN  HARTA DAN HUTANG PERUSHAAN DAN PRIBADI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8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08 0 0.25 0.06898 0.25 0.125 L 0.25 0.25 " pathEditMode="relative" ptsTypes="FfFF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08 0 0.25 0.06898 0.25 0.125 L 0.25 0.25 " pathEditMode="relative" ptsTypes="FfFF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08 0 0.25 0.06898 0.25 0.125 L 0.25 0.25 " pathEditMode="relative" ptsTypes="FfFF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08 0 0.25 0.06898 0.25 0.125 L 0.25 0.25 " pathEditMode="relative" ptsTypes="FfFF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PERSEKUTUAN FIRMA</a:t>
            </a:r>
            <a:br>
              <a:rPr lang="en-US" b="1" dirty="0" smtClean="0"/>
            </a:br>
            <a:r>
              <a:rPr lang="en-US" sz="3100" b="1" i="1" dirty="0" smtClean="0"/>
              <a:t> (PARTNERSHIP FIRM)</a:t>
            </a:r>
            <a:endParaRPr lang="en-US" sz="31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B0F0"/>
                </a:solidFill>
              </a:rPr>
              <a:t>ASOSIASI ANTARA 2 ATAU LEBIH INDIVIDU / BADAN USAHA SBG PEMILIK UNTUK MENJALANKAN USAHANYA DG TUJUAN MENDAPAT LABA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CIRI / SIFAT PARTNERSHIP : UMUR TERBATAS, TANGGUNGJAWAB TIDAK TERBATAS, HAK ATAS LABA ATAU RUGI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SELURUH PARTNER HARUS AKTIF MENJALANKAN USAHANYA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38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CV </a:t>
            </a:r>
            <a:r>
              <a:rPr lang="en-US" sz="4000" b="1" i="1" dirty="0" smtClean="0"/>
              <a:t>(COMMANDITEAIRE VENNOOTSCHAP)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SLEEPING PARTNER, ADA PARTNER YG TIDAK AKTIF TETAPI HY MENANAMKAN MODALNYA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B0F0"/>
                </a:solidFill>
              </a:rPr>
              <a:t>ASOSIASI ANTARA 2 ATAU LEBIH INDIVIDU / BADAN USAHA SBG PEMILIK UNTUK MENJALANKAN USAHANYA DG TUJUAN MENDAPAT LABA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CIRI / SIFAT PARTNERSHIP : UMUR TERBATAS, TANGGUNGJAWAB TIDAK TERBATAS, HAK ATAS LABA ATAU RUGI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48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PERSEROAN TERBATAS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MODALNYA DIPECAH BENTUK LEMBARAN SAHAM YG DIJADIKAN KEPEMILIKAN OLEH PEMILIK YG MENGINVESTIKAN HARTANYA DALAM PERUSAHAAN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PEMEGANG SAHAM MEMILIKI HAK DAN KEWAJIBAN YG TERBTAS THD SEMUA HARTA SERTA KEWAJIBAN PERUSAHAAN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B050"/>
                </a:solidFill>
              </a:rPr>
              <a:t>CIRI : KEPEMILIKAN DLAM BENTUK SAHAM, TANGGUNGJAWAB TERBATAS, UMUR TDK TERBATAS, PEMILIKAN KEPENTINGAN DLM PERUSAHAAN, HAK ATAS LABA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2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Kepemilikan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a. </a:t>
            </a:r>
            <a:r>
              <a:rPr lang="en-US" dirty="0" err="1" smtClean="0">
                <a:solidFill>
                  <a:srgbClr val="00B050"/>
                </a:solidFill>
              </a:rPr>
              <a:t>Kepemilikan</a:t>
            </a:r>
            <a:r>
              <a:rPr lang="en-US" dirty="0" smtClean="0">
                <a:solidFill>
                  <a:srgbClr val="00B050"/>
                </a:solidFill>
              </a:rPr>
              <a:t> investor </a:t>
            </a:r>
            <a:r>
              <a:rPr lang="en-US" dirty="0" err="1" smtClean="0">
                <a:solidFill>
                  <a:srgbClr val="00B050"/>
                </a:solidFill>
              </a:rPr>
              <a:t>terhadap</a:t>
            </a:r>
            <a:r>
              <a:rPr lang="en-US" dirty="0" smtClean="0">
                <a:solidFill>
                  <a:srgbClr val="00B050"/>
                </a:solidFill>
              </a:rPr>
              <a:t> 	</a:t>
            </a:r>
            <a:r>
              <a:rPr lang="en-US" dirty="0" err="1" smtClean="0">
                <a:solidFill>
                  <a:srgbClr val="00B050"/>
                </a:solidFill>
              </a:rPr>
              <a:t>perusahaan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diwujudkan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dalam</a:t>
            </a:r>
            <a:r>
              <a:rPr lang="en-US" dirty="0" smtClean="0">
                <a:solidFill>
                  <a:srgbClr val="00B050"/>
                </a:solidFill>
              </a:rPr>
              <a:t> 	</a:t>
            </a:r>
            <a:r>
              <a:rPr lang="en-US" dirty="0" err="1" smtClean="0">
                <a:solidFill>
                  <a:srgbClr val="00B050"/>
                </a:solidFill>
              </a:rPr>
              <a:t>bentuk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saham</a:t>
            </a:r>
            <a:endParaRPr lang="en-US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b. </a:t>
            </a:r>
            <a:r>
              <a:rPr lang="en-US" dirty="0" err="1" smtClean="0">
                <a:solidFill>
                  <a:srgbClr val="00B050"/>
                </a:solidFill>
              </a:rPr>
              <a:t>Saham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dapat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diperjualbelikan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harga</a:t>
            </a:r>
            <a:r>
              <a:rPr lang="en-US" dirty="0" smtClean="0">
                <a:solidFill>
                  <a:srgbClr val="00B050"/>
                </a:solidFill>
              </a:rPr>
              <a:t> 	</a:t>
            </a:r>
            <a:r>
              <a:rPr lang="en-US" dirty="0" err="1" smtClean="0">
                <a:solidFill>
                  <a:srgbClr val="00B050"/>
                </a:solidFill>
              </a:rPr>
              <a:t>ditentukan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oleh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pasar</a:t>
            </a:r>
            <a:r>
              <a:rPr lang="en-US" dirty="0" smtClean="0">
                <a:solidFill>
                  <a:srgbClr val="00B050"/>
                </a:solidFill>
              </a:rPr>
              <a:t> / </a:t>
            </a:r>
            <a:r>
              <a:rPr lang="en-US" dirty="0" err="1" smtClean="0">
                <a:solidFill>
                  <a:srgbClr val="00B050"/>
                </a:solidFill>
              </a:rPr>
              <a:t>dapat</a:t>
            </a:r>
            <a:r>
              <a:rPr lang="en-US" dirty="0" smtClean="0">
                <a:solidFill>
                  <a:srgbClr val="00B050"/>
                </a:solidFill>
              </a:rPr>
              <a:t> 	</a:t>
            </a:r>
            <a:r>
              <a:rPr lang="en-US" dirty="0" err="1" smtClean="0">
                <a:solidFill>
                  <a:srgbClr val="00B050"/>
                </a:solidFill>
              </a:rPr>
              <a:t>dipindahtangankan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tanpa</a:t>
            </a:r>
            <a:r>
              <a:rPr lang="en-US" dirty="0" smtClean="0">
                <a:solidFill>
                  <a:srgbClr val="00B050"/>
                </a:solidFill>
              </a:rPr>
              <a:t> 	</a:t>
            </a:r>
            <a:r>
              <a:rPr lang="en-US" dirty="0" err="1" smtClean="0">
                <a:solidFill>
                  <a:srgbClr val="00B050"/>
                </a:solidFill>
              </a:rPr>
              <a:t>mengubah</a:t>
            </a:r>
            <a:r>
              <a:rPr lang="en-US" dirty="0" smtClean="0">
                <a:solidFill>
                  <a:srgbClr val="00B050"/>
                </a:solidFill>
              </a:rPr>
              <a:t> 	</a:t>
            </a:r>
            <a:r>
              <a:rPr lang="en-US" dirty="0" err="1" smtClean="0">
                <a:solidFill>
                  <a:srgbClr val="00B050"/>
                </a:solidFill>
              </a:rPr>
              <a:t>struktur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dan</a:t>
            </a:r>
            <a:r>
              <a:rPr lang="en-US" dirty="0" smtClean="0">
                <a:solidFill>
                  <a:srgbClr val="00B050"/>
                </a:solidFill>
              </a:rPr>
              <a:t> status 	</a:t>
            </a:r>
            <a:r>
              <a:rPr lang="en-US" dirty="0" err="1" smtClean="0">
                <a:solidFill>
                  <a:srgbClr val="00B050"/>
                </a:solidFill>
              </a:rPr>
              <a:t>perusahaan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itu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sendiri</a:t>
            </a:r>
            <a:endParaRPr lang="en-US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98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Tanggungjawab</a:t>
            </a:r>
            <a:r>
              <a:rPr lang="en-US" b="1" dirty="0" smtClean="0"/>
              <a:t> </a:t>
            </a:r>
            <a:r>
              <a:rPr lang="en-US" b="1" dirty="0" err="1" smtClean="0"/>
              <a:t>terbatas</a:t>
            </a:r>
            <a:r>
              <a:rPr lang="en-US" b="1" dirty="0" smtClean="0"/>
              <a:t>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Jika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perusahaan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sudah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terus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mengalami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kerugian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berujung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pada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kebangkrutan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atau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ketidaknyamanan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melunasi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hutang-hutangnya</a:t>
            </a:r>
            <a:r>
              <a:rPr lang="en-US" dirty="0" smtClean="0">
                <a:solidFill>
                  <a:srgbClr val="00B050"/>
                </a:solidFill>
              </a:rPr>
              <a:t>  </a:t>
            </a:r>
            <a:r>
              <a:rPr lang="en-US" dirty="0" err="1" smtClean="0">
                <a:solidFill>
                  <a:srgbClr val="00B050"/>
                </a:solidFill>
              </a:rPr>
              <a:t>kepada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para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kreditor</a:t>
            </a:r>
            <a:r>
              <a:rPr lang="en-US" dirty="0" smtClean="0">
                <a:solidFill>
                  <a:srgbClr val="00B050"/>
                </a:solidFill>
              </a:rPr>
              <a:t>, </a:t>
            </a:r>
            <a:r>
              <a:rPr lang="en-US" dirty="0" err="1" smtClean="0">
                <a:solidFill>
                  <a:srgbClr val="00B050"/>
                </a:solidFill>
              </a:rPr>
              <a:t>pemegang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saham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nmaksimal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akan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kehilangan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sebesar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jumlah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dana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yg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diinvestasikan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dalam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bentuk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saham</a:t>
            </a:r>
            <a:endParaRPr lang="en-US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Kreditor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tidak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berhak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menagih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sampai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kepada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harta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pribadi</a:t>
            </a:r>
            <a:endParaRPr lang="en-US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Jika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pemegang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saham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menjadi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pengelola</a:t>
            </a:r>
            <a:r>
              <a:rPr lang="en-US" dirty="0" smtClean="0">
                <a:solidFill>
                  <a:srgbClr val="FF0000"/>
                </a:solidFill>
              </a:rPr>
              <a:t> PT </a:t>
            </a:r>
            <a:r>
              <a:rPr lang="en-US" dirty="0" err="1" smtClean="0">
                <a:solidFill>
                  <a:srgbClr val="FF0000"/>
                </a:solidFill>
              </a:rPr>
              <a:t>tersebut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maka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pemegang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saham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memiliki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tanggungjawab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yg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tidak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terbatas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3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Umur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Terbatas</a:t>
            </a:r>
            <a:r>
              <a:rPr lang="en-US" b="1" dirty="0" smtClean="0"/>
              <a:t>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Perusahaan </a:t>
            </a:r>
            <a:r>
              <a:rPr lang="en-US" dirty="0" err="1" smtClean="0">
                <a:solidFill>
                  <a:srgbClr val="FF0000"/>
                </a:solidFill>
              </a:rPr>
              <a:t>diharapkan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mempunyai</a:t>
            </a:r>
            <a:r>
              <a:rPr lang="en-US" dirty="0" smtClean="0">
                <a:solidFill>
                  <a:srgbClr val="FF0000"/>
                </a:solidFill>
              </a:rPr>
              <a:t> going concern / </a:t>
            </a:r>
            <a:r>
              <a:rPr lang="en-US" dirty="0" err="1" smtClean="0">
                <a:solidFill>
                  <a:srgbClr val="FF0000"/>
                </a:solidFill>
              </a:rPr>
              <a:t>kelangsungan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hidup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perusahaan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dengan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terus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beroperasi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dalam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jangka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waktu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sangat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panjang</a:t>
            </a: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err="1" smtClean="0">
                <a:solidFill>
                  <a:srgbClr val="FFC000"/>
                </a:solidFill>
              </a:rPr>
              <a:t>Jika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ada</a:t>
            </a:r>
            <a:r>
              <a:rPr lang="en-US" dirty="0" smtClean="0">
                <a:solidFill>
                  <a:srgbClr val="FFC000"/>
                </a:solidFill>
              </a:rPr>
              <a:t> yang </a:t>
            </a:r>
            <a:r>
              <a:rPr lang="en-US" dirty="0" err="1" smtClean="0">
                <a:solidFill>
                  <a:srgbClr val="FFC000"/>
                </a:solidFill>
              </a:rPr>
              <a:t>ingin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berhenti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sebagai</a:t>
            </a:r>
            <a:r>
              <a:rPr lang="en-US" dirty="0" smtClean="0">
                <a:solidFill>
                  <a:srgbClr val="FFC000"/>
                </a:solidFill>
              </a:rPr>
              <a:t> PS </a:t>
            </a:r>
            <a:r>
              <a:rPr lang="en-US" dirty="0" err="1" smtClean="0">
                <a:solidFill>
                  <a:srgbClr val="FFC000"/>
                </a:solidFill>
              </a:rPr>
              <a:t>maka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perusahaan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tidak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harus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bubar</a:t>
            </a: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PS </a:t>
            </a:r>
            <a:r>
              <a:rPr lang="en-US" dirty="0" err="1" smtClean="0">
                <a:solidFill>
                  <a:srgbClr val="002060"/>
                </a:solidFill>
              </a:rPr>
              <a:t>cukup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menjual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saham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kepada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pihak</a:t>
            </a:r>
            <a:r>
              <a:rPr lang="en-US" dirty="0" smtClean="0">
                <a:solidFill>
                  <a:srgbClr val="002060"/>
                </a:solidFill>
              </a:rPr>
              <a:t> lain </a:t>
            </a:r>
            <a:r>
              <a:rPr lang="en-US" dirty="0" err="1" smtClean="0">
                <a:solidFill>
                  <a:srgbClr val="002060"/>
                </a:solidFill>
              </a:rPr>
              <a:t>dengan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harga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disepakati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2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Pemilikan</a:t>
            </a:r>
            <a:r>
              <a:rPr lang="en-US" b="1" dirty="0" smtClean="0"/>
              <a:t> </a:t>
            </a:r>
            <a:r>
              <a:rPr lang="en-US" b="1" dirty="0" err="1" smtClean="0"/>
              <a:t>Kepentingan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Perusahaan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</a:rPr>
              <a:t>Harta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sudah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diinvestasikan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bukan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menjadi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harta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pribadi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melainkan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menjadi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harta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perusahaan</a:t>
            </a: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Seseorang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yg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sudah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menginvestasikan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hartanya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maka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memiliki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kepentingan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pemegang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saham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dalam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perusahaan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tersebut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5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Hak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Setiap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pemegang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saham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atas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perusahaan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mempunyai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hak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atas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laba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diperoleh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perusahaan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selama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suatu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periode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disebut</a:t>
            </a:r>
            <a:r>
              <a:rPr lang="en-US" dirty="0" smtClean="0">
                <a:solidFill>
                  <a:srgbClr val="FF0000"/>
                </a:solidFill>
              </a:rPr>
              <a:t> DIVIDEN, </a:t>
            </a:r>
            <a:r>
              <a:rPr lang="en-US" dirty="0" err="1" smtClean="0">
                <a:solidFill>
                  <a:srgbClr val="FF0000"/>
                </a:solidFill>
              </a:rPr>
              <a:t>akan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tetapi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biasanya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tidak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semua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laba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perusahaan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diperoleh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dibagikan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sebagai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dividen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melainkan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sebagai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tambahan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laba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ditahan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4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SPESIALISASI BIDANG AKUNTANSI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1. AKUNTANSI MANAJEMEN</a:t>
            </a:r>
          </a:p>
          <a:p>
            <a:pPr marL="0" indent="0">
              <a:buNone/>
            </a:pPr>
            <a:r>
              <a:rPr lang="en-US" dirty="0" smtClean="0"/>
              <a:t>MENYEDIAKAN DATA &amp; INFORMASI UNTUK PENGAMBILAN KEPUTUSAN MENYANGKUT OPERASI HARIAN &amp; PERENCANAAN OPERASI DIMASA YANG AKAN DATANG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CONTOH 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MENYEDIAKAN DATA BIAYA UNTUK MENENTUKAN HARGA POKOK JUAL PRORUK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23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AKUNTANSI BIAYA 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AKTIVITAS &amp; PROSES PENGENDALIAN BIAYA SELAMA PROSES PRODUKSI DI PERUSAHAAN </a:t>
            </a:r>
          </a:p>
          <a:p>
            <a:endParaRPr lang="en-US" dirty="0"/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CONTOH :</a:t>
            </a: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MENYEDIAKAN DATA BIAYA AKRUAL DAN BIAYA YANG DIRENCANAKAN OLEH PERUSAHAAN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23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AKUNTANSI KUANGAN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MENJALANKAN KESELURUHAN PROSES AKUNTANSI SHG DPT MENGHASILKAN INFORMASI BG PIHAK EKSTERNAL,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Brush Script MT" pitchFamily="66" charset="0"/>
              </a:rPr>
              <a:t>ATAU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  <a:latin typeface="+mj-lt"/>
              </a:rPr>
              <a:t>MENCATAT &amp; MELAPORKAN KESELURUHAN TRANSAKSI SERTA KEADAAN KEUANGAN SUATU PERUSAHAAN BG KEPENTINGAN PIHAK DILUAR PERUSAHAAN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  <a:latin typeface="+mj-lt"/>
              </a:rPr>
              <a:t>CONTOH : LAP LABA RUGI, PERUBAHAN POSISI KEUANGAN &amp; LAP CASH FLOW</a:t>
            </a:r>
            <a:endParaRPr lang="en-US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950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AUDITING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MELAKUKAN PEMERIKSAAN ATAS LAPORAN KEUANGAN  YANG DIBUAT OLEH PERUSAHAAN.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JIKA PEMERIKSAAN DILAKUKAN OLEH STAF PERUSAHAAN SENDIRI DINAMAKAN INTERNAL AUDIT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JIKA PEMERIKSAAN DILAKUKAN OLEH AUDITOR DILUAR PERUSAHAAN DISEBUT AUDITOR INDEPENDEN / AKUNTAN PUBLIK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84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AKUNTANSI PAJAK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MEMPERSIAPKAN DATA TENTANG SEGALA SESUATU TERKAIT DG KEWAJIBAN &amp; HAK PERPAJAKAN ATAS SETIAP TRANSAKSI YG DILAKUKAN PERUSAHAAN.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CONTOH :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PENGHITUNGAN PAJAK YANG HARUS DIBAYAR,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PENGHITUNGAN RESTITUSI (PENGEMBALIAN PAJAK) YG MENJADI HAK PERUSAHAAN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4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SISTEM AKUNTANSI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AKTIVITAS MENDESAIN DAN MENGIMPLEMENTASIKAN PROSEDUR SERTA PENGAMANAN DATA KEUANGAN PERUSAHAAN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SEPERTI :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MENDESAIN AWAL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MEMPERBAIKI SISTEM YANG TELAH ADA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84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AKUNTANSI ANGGARAN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FOKUS PADA PENYUSUNAN  RENCANA KERJA 	PERUSAHAAN DIMASA DEPAN DENGAN 	MENGGUNAKAN DATA AKRUL MASA LALU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B0F0"/>
                </a:solidFill>
              </a:rPr>
              <a:t>MENGENDALIKAN RENCANA KERJA 	TERSEBUT DG HARAPAN APA YANG TELAH 	DIIMPLEMENTASIKAN  SESUAI DG APA 	YANG TELAH DIRENCANAKAN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6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AKUNTANSI INTERNASIONAL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FOKUS PADA PERSOALAN AKUNTANSI YANG TERKAIT DENGAN TRANSAKSI INTERNASIONAL ( TRANSAKSI YG MELINTAS BATAS NEGARA ) YG DILAKUKAN OLEH PERUSAHAAN MULTINASIONAL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SEPERTI 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UPAYA MEMEHAMI HUKUM &amp; ATURAN PERPAJAKAN SETIAP NEGARA DIMANA PERUSAHAAN MULTINASIONAL BEROPERASI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93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</TotalTime>
  <Words>642</Words>
  <Application>Microsoft Office PowerPoint</Application>
  <PresentationFormat>On-screen Show (4:3)</PresentationFormat>
  <Paragraphs>89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Austin</vt:lpstr>
      <vt:lpstr>PERSAMAAN &amp; PERBEDAAN</vt:lpstr>
      <vt:lpstr>SPESIALISASI BIDANG AKUNTANSI</vt:lpstr>
      <vt:lpstr>AKUNTANSI BIAYA : </vt:lpstr>
      <vt:lpstr>AKUNTANSI KUANGAN</vt:lpstr>
      <vt:lpstr>AUDITING</vt:lpstr>
      <vt:lpstr>AKUNTANSI PAJAK</vt:lpstr>
      <vt:lpstr>SISTEM AKUNTANSI</vt:lpstr>
      <vt:lpstr>AKUNTANSI ANGGARAN</vt:lpstr>
      <vt:lpstr>AKUNTANSI INTERNASIONAL</vt:lpstr>
      <vt:lpstr>AKUNTANSI SEKTOR PUBLIK</vt:lpstr>
      <vt:lpstr>PERUSAHAAN PERSEORANGAN</vt:lpstr>
      <vt:lpstr>PERSEKUTUAN FIRMA  (PARTNERSHIP FIRM)</vt:lpstr>
      <vt:lpstr>CV (COMMANDITEAIRE VENNOOTSCHAP)</vt:lpstr>
      <vt:lpstr>PERSEROAN TERBATAS</vt:lpstr>
      <vt:lpstr>Kepemilikan dalam bentuk saham :</vt:lpstr>
      <vt:lpstr>Tanggungjawab terbatas :</vt:lpstr>
      <vt:lpstr>Umur Tidak Terbatas :</vt:lpstr>
      <vt:lpstr>Pemilikan Kepentingan dalam Perusahaan :</vt:lpstr>
      <vt:lpstr>Hak atas Laba 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PERSAMAAN &amp; PERBEDAAN</dc:title>
  <dc:creator>ismail - [2010]</dc:creator>
  <cp:lastModifiedBy>ismail - [2010]</cp:lastModifiedBy>
  <cp:revision>12</cp:revision>
  <dcterms:created xsi:type="dcterms:W3CDTF">2013-10-01T12:27:40Z</dcterms:created>
  <dcterms:modified xsi:type="dcterms:W3CDTF">2013-10-04T00:01:42Z</dcterms:modified>
</cp:coreProperties>
</file>